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73" r:id="rId13"/>
    <p:sldId id="265" r:id="rId14"/>
    <p:sldId id="266" r:id="rId15"/>
    <p:sldId id="267" r:id="rId16"/>
    <p:sldId id="268" r:id="rId17"/>
    <p:sldId id="269" r:id="rId18"/>
    <p:sldId id="270" r:id="rId19"/>
    <p:sldId id="271" r:id="rId20"/>
    <p:sldId id="272" r:id="rId21"/>
  </p:sldIdLst>
  <p:sldSz cx="18288000" cy="10287000"/>
  <p:notesSz cx="6858000" cy="9144000"/>
  <p:embeddedFontLst>
    <p:embeddedFont>
      <p:font typeface="Canva Sans Bold" panose="020B0604020202020204" charset="0"/>
      <p:regular r:id="rId22"/>
    </p:embeddedFont>
    <p:embeddedFont>
      <p:font typeface="Fredoka One" panose="02000000000000000000" pitchFamily="2" charset="0"/>
      <p:regular r:id="rId23"/>
    </p:embeddedFont>
    <p:embeddedFont>
      <p:font typeface="KG Primary Penmanship"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9144000" y="1920379"/>
            <a:ext cx="9715500" cy="5962438"/>
          </a:xfrm>
          <a:custGeom>
            <a:avLst/>
            <a:gdLst/>
            <a:ahLst/>
            <a:cxnLst/>
            <a:rect l="l" t="t" r="r" b="b"/>
            <a:pathLst>
              <a:path w="9715500" h="5962438">
                <a:moveTo>
                  <a:pt x="0" y="0"/>
                </a:moveTo>
                <a:lnTo>
                  <a:pt x="9715500" y="0"/>
                </a:lnTo>
                <a:lnTo>
                  <a:pt x="9715500" y="5962438"/>
                </a:lnTo>
                <a:lnTo>
                  <a:pt x="0" y="5962438"/>
                </a:lnTo>
                <a:lnTo>
                  <a:pt x="0" y="0"/>
                </a:lnTo>
                <a:close/>
              </a:path>
            </a:pathLst>
          </a:custGeom>
          <a:blipFill>
            <a:blip r:embed="rId2"/>
            <a:stretch>
              <a:fillRect t="-8526" b="-8526"/>
            </a:stretch>
          </a:blipFill>
        </p:spPr>
        <p:txBody>
          <a:bodyPr/>
          <a:lstStyle/>
          <a:p>
            <a:endParaRPr lang="en-US"/>
          </a:p>
        </p:txBody>
      </p:sp>
      <p:sp>
        <p:nvSpPr>
          <p:cNvPr id="3" name="Freeform 3"/>
          <p:cNvSpPr/>
          <p:nvPr/>
        </p:nvSpPr>
        <p:spPr>
          <a:xfrm>
            <a:off x="12656127" y="2356203"/>
            <a:ext cx="8538697" cy="3863760"/>
          </a:xfrm>
          <a:custGeom>
            <a:avLst/>
            <a:gdLst/>
            <a:ahLst/>
            <a:cxnLst/>
            <a:rect l="l" t="t" r="r" b="b"/>
            <a:pathLst>
              <a:path w="8538697" h="3863760">
                <a:moveTo>
                  <a:pt x="0" y="0"/>
                </a:moveTo>
                <a:lnTo>
                  <a:pt x="8538697" y="0"/>
                </a:lnTo>
                <a:lnTo>
                  <a:pt x="8538697" y="3863760"/>
                </a:lnTo>
                <a:lnTo>
                  <a:pt x="0" y="386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62274" y="1156053"/>
            <a:ext cx="10930144" cy="1898731"/>
          </a:xfrm>
          <a:prstGeom prst="rect">
            <a:avLst/>
          </a:prstGeom>
        </p:spPr>
        <p:txBody>
          <a:bodyPr lIns="0" tIns="0" rIns="0" bIns="0" rtlCol="0" anchor="t">
            <a:spAutoFit/>
          </a:bodyPr>
          <a:lstStyle/>
          <a:p>
            <a:pPr>
              <a:lnSpc>
                <a:spcPts val="15570"/>
              </a:lnSpc>
            </a:pPr>
            <a:r>
              <a:rPr lang="en-US" sz="11121" u="sng">
                <a:solidFill>
                  <a:srgbClr val="FCCD09"/>
                </a:solidFill>
                <a:latin typeface="Fredoka One"/>
              </a:rPr>
              <a:t>BusGo</a:t>
            </a:r>
          </a:p>
        </p:txBody>
      </p:sp>
      <p:sp>
        <p:nvSpPr>
          <p:cNvPr id="5" name="TextBox 5"/>
          <p:cNvSpPr txBox="1"/>
          <p:nvPr/>
        </p:nvSpPr>
        <p:spPr>
          <a:xfrm>
            <a:off x="762274" y="2930958"/>
            <a:ext cx="8381726" cy="1599799"/>
          </a:xfrm>
          <a:prstGeom prst="rect">
            <a:avLst/>
          </a:prstGeom>
        </p:spPr>
        <p:txBody>
          <a:bodyPr lIns="0" tIns="0" rIns="0" bIns="0" rtlCol="0" anchor="t">
            <a:spAutoFit/>
          </a:bodyPr>
          <a:lstStyle/>
          <a:p>
            <a:pPr>
              <a:lnSpc>
                <a:spcPts val="7932"/>
              </a:lnSpc>
            </a:pPr>
            <a:r>
              <a:rPr lang="en-US" sz="5665">
                <a:solidFill>
                  <a:srgbClr val="FCCD09"/>
                </a:solidFill>
                <a:latin typeface="KG Primary Penmanship"/>
              </a:rPr>
              <a:t>User Friendly bus booking website</a:t>
            </a:r>
          </a:p>
          <a:p>
            <a:pPr>
              <a:lnSpc>
                <a:spcPts val="4712"/>
              </a:lnSpc>
            </a:pPr>
            <a:endParaRPr lang="en-US" sz="5665">
              <a:solidFill>
                <a:srgbClr val="FCCD09"/>
              </a:solidFill>
              <a:latin typeface="KG Primary Penmanship"/>
            </a:endParaRPr>
          </a:p>
        </p:txBody>
      </p:sp>
      <p:sp>
        <p:nvSpPr>
          <p:cNvPr id="6" name="TextBox 6"/>
          <p:cNvSpPr txBox="1"/>
          <p:nvPr/>
        </p:nvSpPr>
        <p:spPr>
          <a:xfrm>
            <a:off x="762274" y="5823902"/>
            <a:ext cx="4114526" cy="3729034"/>
          </a:xfrm>
          <a:prstGeom prst="rect">
            <a:avLst/>
          </a:prstGeom>
        </p:spPr>
        <p:txBody>
          <a:bodyPr wrap="square" lIns="0" tIns="0" rIns="0" bIns="0" rtlCol="0" anchor="t">
            <a:spAutoFit/>
          </a:bodyPr>
          <a:lstStyle/>
          <a:p>
            <a:pPr>
              <a:lnSpc>
                <a:spcPts val="4900"/>
              </a:lnSpc>
            </a:pPr>
            <a:r>
              <a:rPr lang="en-US" sz="3500" u="sng" dirty="0">
                <a:solidFill>
                  <a:srgbClr val="FCCD09"/>
                </a:solidFill>
                <a:latin typeface="Canva Sans Bold"/>
              </a:rPr>
              <a:t>Team Members-</a:t>
            </a:r>
          </a:p>
          <a:p>
            <a:pPr>
              <a:lnSpc>
                <a:spcPts val="4900"/>
              </a:lnSpc>
            </a:pPr>
            <a:endParaRPr lang="en-US" sz="3500" u="sng" dirty="0">
              <a:solidFill>
                <a:srgbClr val="FCCD09"/>
              </a:solidFill>
              <a:latin typeface="Canva Sans Bold"/>
            </a:endParaRPr>
          </a:p>
          <a:p>
            <a:pPr>
              <a:lnSpc>
                <a:spcPts val="4900"/>
              </a:lnSpc>
            </a:pPr>
            <a:r>
              <a:rPr lang="en-US" sz="3500" dirty="0">
                <a:solidFill>
                  <a:srgbClr val="FCCD09"/>
                </a:solidFill>
                <a:latin typeface="Canva Sans Bold"/>
              </a:rPr>
              <a:t>Swapnil Kothari</a:t>
            </a:r>
          </a:p>
          <a:p>
            <a:pPr>
              <a:lnSpc>
                <a:spcPts val="4900"/>
              </a:lnSpc>
            </a:pPr>
            <a:r>
              <a:rPr lang="en-US" sz="3500" dirty="0">
                <a:solidFill>
                  <a:srgbClr val="FCCD09"/>
                </a:solidFill>
                <a:latin typeface="Canva Sans Bold"/>
              </a:rPr>
              <a:t>Rhea Shree</a:t>
            </a:r>
          </a:p>
          <a:p>
            <a:pPr>
              <a:lnSpc>
                <a:spcPts val="4900"/>
              </a:lnSpc>
            </a:pPr>
            <a:r>
              <a:rPr lang="en-US" sz="3500" dirty="0">
                <a:solidFill>
                  <a:srgbClr val="FCCD09"/>
                </a:solidFill>
                <a:latin typeface="Canva Sans Bold"/>
              </a:rPr>
              <a:t>Tushar Bansal</a:t>
            </a:r>
          </a:p>
          <a:p>
            <a:pPr>
              <a:lnSpc>
                <a:spcPts val="4900"/>
              </a:lnSpc>
            </a:pPr>
            <a:r>
              <a:rPr lang="en-US" sz="3500" dirty="0">
                <a:solidFill>
                  <a:srgbClr val="FCCD09"/>
                </a:solidFill>
                <a:latin typeface="Canva Sans Bold"/>
              </a:rPr>
              <a:t>Sanchay Bharara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3" name="TextBox 3"/>
          <p:cNvSpPr txBox="1"/>
          <p:nvPr/>
        </p:nvSpPr>
        <p:spPr>
          <a:xfrm>
            <a:off x="1028700" y="724558"/>
            <a:ext cx="16230600" cy="1094146"/>
          </a:xfrm>
          <a:prstGeom prst="rect">
            <a:avLst/>
          </a:prstGeom>
        </p:spPr>
        <p:txBody>
          <a:bodyPr lIns="0" tIns="0" rIns="0" bIns="0" rtlCol="0" anchor="t">
            <a:spAutoFit/>
          </a:bodyPr>
          <a:lstStyle/>
          <a:p>
            <a:pPr algn="ctr">
              <a:lnSpc>
                <a:spcPts val="9314"/>
              </a:lnSpc>
            </a:pPr>
            <a:r>
              <a:rPr lang="en-US" sz="6653" u="sng" dirty="0">
                <a:solidFill>
                  <a:srgbClr val="FCCD09"/>
                </a:solidFill>
                <a:latin typeface="Fredoka One"/>
              </a:rPr>
              <a:t>Electronic Ticket Of </a:t>
            </a:r>
            <a:r>
              <a:rPr lang="en-US" sz="6653" u="sng" dirty="0" err="1">
                <a:solidFill>
                  <a:srgbClr val="FCCD09"/>
                </a:solidFill>
                <a:latin typeface="Fredoka One"/>
              </a:rPr>
              <a:t>BusGo</a:t>
            </a:r>
            <a:endParaRPr lang="en-US" sz="6653" u="sng" dirty="0">
              <a:solidFill>
                <a:srgbClr val="FCCD09"/>
              </a:solidFill>
              <a:latin typeface="Fredoka One"/>
            </a:endParaRPr>
          </a:p>
        </p:txBody>
      </p:sp>
      <p:pic>
        <p:nvPicPr>
          <p:cNvPr id="5" name="Picture 4">
            <a:extLst>
              <a:ext uri="{FF2B5EF4-FFF2-40B4-BE49-F238E27FC236}">
                <a16:creationId xmlns:a16="http://schemas.microsoft.com/office/drawing/2014/main" id="{FE360651-88F7-2FF8-C8E9-DA3B5D2C2509}"/>
              </a:ext>
            </a:extLst>
          </p:cNvPr>
          <p:cNvPicPr>
            <a:picLocks noChangeAspect="1"/>
          </p:cNvPicPr>
          <p:nvPr/>
        </p:nvPicPr>
        <p:blipFill>
          <a:blip r:embed="rId2"/>
          <a:stretch>
            <a:fillRect/>
          </a:stretch>
        </p:blipFill>
        <p:spPr>
          <a:xfrm>
            <a:off x="3771900" y="2286000"/>
            <a:ext cx="12105132" cy="6438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892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4825" y="2183780"/>
            <a:ext cx="12698350" cy="6721015"/>
          </a:xfrm>
          <a:custGeom>
            <a:avLst/>
            <a:gdLst/>
            <a:ahLst/>
            <a:cxnLst/>
            <a:rect l="l" t="t" r="r" b="b"/>
            <a:pathLst>
              <a:path w="12698350" h="6721015">
                <a:moveTo>
                  <a:pt x="0" y="0"/>
                </a:moveTo>
                <a:lnTo>
                  <a:pt x="12698350" y="0"/>
                </a:lnTo>
                <a:lnTo>
                  <a:pt x="12698350" y="6721015"/>
                </a:lnTo>
                <a:lnTo>
                  <a:pt x="0" y="6721015"/>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Bus schedule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5759" y="2316001"/>
            <a:ext cx="12696482" cy="6697045"/>
          </a:xfrm>
          <a:custGeom>
            <a:avLst/>
            <a:gdLst/>
            <a:ahLst/>
            <a:cxnLst/>
            <a:rect l="l" t="t" r="r" b="b"/>
            <a:pathLst>
              <a:path w="12696482" h="6697045">
                <a:moveTo>
                  <a:pt x="0" y="0"/>
                </a:moveTo>
                <a:lnTo>
                  <a:pt x="12696482" y="0"/>
                </a:lnTo>
                <a:lnTo>
                  <a:pt x="12696482" y="6697045"/>
                </a:lnTo>
                <a:lnTo>
                  <a:pt x="0" y="6697045"/>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User Bus Booking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4825" y="2270731"/>
            <a:ext cx="12698350" cy="6721015"/>
          </a:xfrm>
          <a:custGeom>
            <a:avLst/>
            <a:gdLst/>
            <a:ahLst/>
            <a:cxnLst/>
            <a:rect l="l" t="t" r="r" b="b"/>
            <a:pathLst>
              <a:path w="12698350" h="6721015">
                <a:moveTo>
                  <a:pt x="0" y="0"/>
                </a:moveTo>
                <a:lnTo>
                  <a:pt x="12698350" y="0"/>
                </a:lnTo>
                <a:lnTo>
                  <a:pt x="12698350" y="6721015"/>
                </a:lnTo>
                <a:lnTo>
                  <a:pt x="0" y="6721015"/>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Monthly Bus passes on BusGo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4825" y="2233154"/>
            <a:ext cx="12698350" cy="6702423"/>
          </a:xfrm>
          <a:custGeom>
            <a:avLst/>
            <a:gdLst/>
            <a:ahLst/>
            <a:cxnLst/>
            <a:rect l="l" t="t" r="r" b="b"/>
            <a:pathLst>
              <a:path w="12698350" h="6702423">
                <a:moveTo>
                  <a:pt x="0" y="0"/>
                </a:moveTo>
                <a:lnTo>
                  <a:pt x="12698350" y="0"/>
                </a:lnTo>
                <a:lnTo>
                  <a:pt x="12698350" y="6702423"/>
                </a:lnTo>
                <a:lnTo>
                  <a:pt x="0" y="6702423"/>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Cancellation and refund On BusGo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TextBox 2"/>
          <p:cNvSpPr txBox="1"/>
          <p:nvPr/>
        </p:nvSpPr>
        <p:spPr>
          <a:xfrm>
            <a:off x="1028700" y="95259"/>
            <a:ext cx="16230600" cy="1334049"/>
          </a:xfrm>
          <a:prstGeom prst="rect">
            <a:avLst/>
          </a:prstGeom>
        </p:spPr>
        <p:txBody>
          <a:bodyPr lIns="0" tIns="0" rIns="0" bIns="0" rtlCol="0" anchor="t">
            <a:spAutoFit/>
          </a:bodyPr>
          <a:lstStyle/>
          <a:p>
            <a:pPr algn="ctr">
              <a:lnSpc>
                <a:spcPts val="10994"/>
              </a:lnSpc>
            </a:pPr>
            <a:r>
              <a:rPr lang="en-US" sz="7853">
                <a:solidFill>
                  <a:srgbClr val="FCCD09"/>
                </a:solidFill>
                <a:latin typeface="Fredoka One"/>
              </a:rPr>
              <a:t>Why  choose BusGo</a:t>
            </a:r>
          </a:p>
        </p:txBody>
      </p:sp>
      <p:sp>
        <p:nvSpPr>
          <p:cNvPr id="3" name="TextBox 3"/>
          <p:cNvSpPr txBox="1"/>
          <p:nvPr/>
        </p:nvSpPr>
        <p:spPr>
          <a:xfrm>
            <a:off x="1175629" y="2231777"/>
            <a:ext cx="16083671" cy="7026523"/>
          </a:xfrm>
          <a:prstGeom prst="rect">
            <a:avLst/>
          </a:prstGeom>
        </p:spPr>
        <p:txBody>
          <a:bodyPr lIns="0" tIns="0" rIns="0" bIns="0" rtlCol="0" anchor="t">
            <a:spAutoFit/>
          </a:bodyPr>
          <a:lstStyle/>
          <a:p>
            <a:pPr>
              <a:lnSpc>
                <a:spcPts val="4337"/>
              </a:lnSpc>
            </a:pPr>
            <a:r>
              <a:rPr lang="en-US" sz="3098">
                <a:solidFill>
                  <a:srgbClr val="000000"/>
                </a:solidFill>
                <a:latin typeface="Canva Sans Bold"/>
              </a:rPr>
              <a:t>Our city bus ticket booking app represents a significant step forward in the realm of public transportation and convenience for urban commuters. Through the course of this presentation, We have focused on developing the essential features and functions for our software engineering project, including: :</a:t>
            </a:r>
          </a:p>
          <a:p>
            <a:pPr>
              <a:lnSpc>
                <a:spcPts val="4337"/>
              </a:lnSpc>
            </a:pPr>
            <a:endParaRPr lang="en-US" sz="3098">
              <a:solidFill>
                <a:srgbClr val="000000"/>
              </a:solidFill>
              <a:latin typeface="Canva Sans Bold"/>
            </a:endParaRPr>
          </a:p>
          <a:p>
            <a:pPr>
              <a:lnSpc>
                <a:spcPts val="4337"/>
              </a:lnSpc>
            </a:pPr>
            <a:r>
              <a:rPr lang="en-US" sz="3098">
                <a:solidFill>
                  <a:srgbClr val="000000"/>
                </a:solidFill>
                <a:latin typeface="Canva Sans Bold"/>
              </a:rPr>
              <a:t>• Enhanced User Experience</a:t>
            </a:r>
          </a:p>
          <a:p>
            <a:pPr>
              <a:lnSpc>
                <a:spcPts val="4337"/>
              </a:lnSpc>
            </a:pPr>
            <a:r>
              <a:rPr lang="en-US" sz="3098">
                <a:solidFill>
                  <a:srgbClr val="000000"/>
                </a:solidFill>
                <a:latin typeface="Canva Sans Bold"/>
              </a:rPr>
              <a:t>• Efficient Bus Management</a:t>
            </a:r>
          </a:p>
          <a:p>
            <a:pPr>
              <a:lnSpc>
                <a:spcPts val="4337"/>
              </a:lnSpc>
            </a:pPr>
            <a:r>
              <a:rPr lang="en-US" sz="3098">
                <a:solidFill>
                  <a:srgbClr val="000000"/>
                </a:solidFill>
                <a:latin typeface="Canva Sans Bold"/>
              </a:rPr>
              <a:t>• Accessibility and Inclusivity</a:t>
            </a:r>
          </a:p>
          <a:p>
            <a:pPr>
              <a:lnSpc>
                <a:spcPts val="4337"/>
              </a:lnSpc>
            </a:pPr>
            <a:r>
              <a:rPr lang="en-US" sz="3098">
                <a:solidFill>
                  <a:srgbClr val="000000"/>
                </a:solidFill>
                <a:latin typeface="Canva Sans Bold"/>
              </a:rPr>
              <a:t>• Reduced Environmental Impact</a:t>
            </a:r>
          </a:p>
          <a:p>
            <a:pPr>
              <a:lnSpc>
                <a:spcPts val="4337"/>
              </a:lnSpc>
            </a:pPr>
            <a:r>
              <a:rPr lang="en-US" sz="3098">
                <a:solidFill>
                  <a:srgbClr val="000000"/>
                </a:solidFill>
                <a:latin typeface="Canva Sans Bold"/>
              </a:rPr>
              <a:t>• Seamless Booking Process</a:t>
            </a:r>
          </a:p>
          <a:p>
            <a:pPr>
              <a:lnSpc>
                <a:spcPts val="4337"/>
              </a:lnSpc>
            </a:pPr>
            <a:r>
              <a:rPr lang="en-US" sz="3098">
                <a:solidFill>
                  <a:srgbClr val="000000"/>
                </a:solidFill>
                <a:latin typeface="Canva Sans Bold"/>
              </a:rPr>
              <a:t>• Security and Privacy</a:t>
            </a:r>
          </a:p>
          <a:p>
            <a:pPr>
              <a:lnSpc>
                <a:spcPts val="4337"/>
              </a:lnSpc>
            </a:pPr>
            <a:endParaRPr lang="en-US" sz="3098">
              <a:solidFill>
                <a:srgbClr val="000000"/>
              </a:solidFill>
              <a:latin typeface="Canva Sans Bold"/>
            </a:endParaRPr>
          </a:p>
          <a:p>
            <a:pPr>
              <a:lnSpc>
                <a:spcPts val="4337"/>
              </a:lnSpc>
            </a:pPr>
            <a:endParaRPr lang="en-US" sz="3098">
              <a:solidFill>
                <a:srgbClr val="000000"/>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TextBox 2"/>
          <p:cNvSpPr txBox="1"/>
          <p:nvPr/>
        </p:nvSpPr>
        <p:spPr>
          <a:xfrm>
            <a:off x="1028700" y="1026760"/>
            <a:ext cx="16230600" cy="1334049"/>
          </a:xfrm>
          <a:prstGeom prst="rect">
            <a:avLst/>
          </a:prstGeom>
        </p:spPr>
        <p:txBody>
          <a:bodyPr lIns="0" tIns="0" rIns="0" bIns="0" rtlCol="0" anchor="t">
            <a:spAutoFit/>
          </a:bodyPr>
          <a:lstStyle/>
          <a:p>
            <a:pPr algn="ctr">
              <a:lnSpc>
                <a:spcPts val="10994"/>
              </a:lnSpc>
            </a:pPr>
            <a:r>
              <a:rPr lang="en-US" sz="7853">
                <a:solidFill>
                  <a:srgbClr val="FCCD09"/>
                </a:solidFill>
                <a:latin typeface="Fredoka One"/>
              </a:rPr>
              <a:t>Conclusion</a:t>
            </a:r>
          </a:p>
        </p:txBody>
      </p:sp>
      <p:sp>
        <p:nvSpPr>
          <p:cNvPr id="3" name="TextBox 3"/>
          <p:cNvSpPr txBox="1"/>
          <p:nvPr/>
        </p:nvSpPr>
        <p:spPr>
          <a:xfrm>
            <a:off x="1324111" y="2284609"/>
            <a:ext cx="15639779" cy="6510965"/>
          </a:xfrm>
          <a:prstGeom prst="rect">
            <a:avLst/>
          </a:prstGeom>
        </p:spPr>
        <p:txBody>
          <a:bodyPr lIns="0" tIns="0" rIns="0" bIns="0" rtlCol="0" anchor="t">
            <a:spAutoFit/>
          </a:bodyPr>
          <a:lstStyle/>
          <a:p>
            <a:pPr>
              <a:lnSpc>
                <a:spcPts val="5977"/>
              </a:lnSpc>
            </a:pPr>
            <a:endParaRPr/>
          </a:p>
          <a:p>
            <a:pPr>
              <a:lnSpc>
                <a:spcPts val="5977"/>
              </a:lnSpc>
            </a:pPr>
            <a:endParaRPr/>
          </a:p>
          <a:p>
            <a:pPr>
              <a:lnSpc>
                <a:spcPts val="5711"/>
              </a:lnSpc>
            </a:pPr>
            <a:r>
              <a:rPr lang="en-US" sz="4079">
                <a:solidFill>
                  <a:srgbClr val="000000"/>
                </a:solidFill>
                <a:latin typeface="Canva Sans Bold"/>
              </a:rPr>
              <a:t>In conclusion, our city bus ticket booking app is not just a software engineering project but a practical solution to improve urban transportation, promote sustainability, and enhance the overall quality of life for city residents. We are excited to see the positive impact this app will have on our city and look forward to its continued success and development.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TextBox 2"/>
          <p:cNvSpPr txBox="1"/>
          <p:nvPr/>
        </p:nvSpPr>
        <p:spPr>
          <a:xfrm>
            <a:off x="1028700" y="1026760"/>
            <a:ext cx="16230600" cy="1334049"/>
          </a:xfrm>
          <a:prstGeom prst="rect">
            <a:avLst/>
          </a:prstGeom>
        </p:spPr>
        <p:txBody>
          <a:bodyPr lIns="0" tIns="0" rIns="0" bIns="0" rtlCol="0" anchor="t">
            <a:spAutoFit/>
          </a:bodyPr>
          <a:lstStyle/>
          <a:p>
            <a:pPr algn="ctr">
              <a:lnSpc>
                <a:spcPts val="10994"/>
              </a:lnSpc>
            </a:pPr>
            <a:r>
              <a:rPr lang="en-US" sz="7853">
                <a:solidFill>
                  <a:srgbClr val="FCCD09"/>
                </a:solidFill>
                <a:latin typeface="Fredoka One"/>
              </a:rPr>
              <a:t>Our Learnings </a:t>
            </a:r>
          </a:p>
        </p:txBody>
      </p:sp>
      <p:sp>
        <p:nvSpPr>
          <p:cNvPr id="3" name="TextBox 3"/>
          <p:cNvSpPr txBox="1"/>
          <p:nvPr/>
        </p:nvSpPr>
        <p:spPr>
          <a:xfrm>
            <a:off x="448293" y="3064696"/>
            <a:ext cx="16811007" cy="5763259"/>
          </a:xfrm>
          <a:prstGeom prst="rect">
            <a:avLst/>
          </a:prstGeom>
        </p:spPr>
        <p:txBody>
          <a:bodyPr lIns="0" tIns="0" rIns="0" bIns="0" rtlCol="0" anchor="t">
            <a:spAutoFit/>
          </a:bodyPr>
          <a:lstStyle/>
          <a:p>
            <a:pPr>
              <a:lnSpc>
                <a:spcPts val="5740"/>
              </a:lnSpc>
            </a:pPr>
            <a:r>
              <a:rPr lang="en-US" sz="4100">
                <a:solidFill>
                  <a:srgbClr val="000000"/>
                </a:solidFill>
                <a:latin typeface="Canva Sans Bold"/>
              </a:rPr>
              <a:t>Working together as a team on our software project has taught us some important lessons.  We've learned that in software development, collaboration is not just beneficial; it's essential. Our collective effort in each aspect of the project has  emphasized that a united team is better equipped to overcome obstacles in the field of software development. Through teamwork, we learned that good communication, trust, and using each other's strengths can lead to great 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5079029" y="1263295"/>
            <a:ext cx="7886941" cy="6516752"/>
          </a:xfrm>
          <a:custGeom>
            <a:avLst/>
            <a:gdLst/>
            <a:ahLst/>
            <a:cxnLst/>
            <a:rect l="l" t="t" r="r" b="b"/>
            <a:pathLst>
              <a:path w="7886941" h="6516752">
                <a:moveTo>
                  <a:pt x="0" y="0"/>
                </a:moveTo>
                <a:lnTo>
                  <a:pt x="7886941" y="0"/>
                </a:lnTo>
                <a:lnTo>
                  <a:pt x="7886941" y="6516752"/>
                </a:lnTo>
                <a:lnTo>
                  <a:pt x="0" y="651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7658943" y="-764246"/>
            <a:ext cx="11815491" cy="11815491"/>
          </a:xfrm>
          <a:custGeom>
            <a:avLst/>
            <a:gdLst/>
            <a:ahLst/>
            <a:cxnLst/>
            <a:rect l="l" t="t" r="r" b="b"/>
            <a:pathLst>
              <a:path w="11815491" h="11815491">
                <a:moveTo>
                  <a:pt x="0" y="0"/>
                </a:moveTo>
                <a:lnTo>
                  <a:pt x="11815491" y="0"/>
                </a:lnTo>
                <a:lnTo>
                  <a:pt x="11815491" y="11815492"/>
                </a:lnTo>
                <a:lnTo>
                  <a:pt x="0" y="11815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494738" y="847725"/>
            <a:ext cx="9456318" cy="3348199"/>
          </a:xfrm>
          <a:prstGeom prst="rect">
            <a:avLst/>
          </a:prstGeom>
        </p:spPr>
        <p:txBody>
          <a:bodyPr lIns="0" tIns="0" rIns="0" bIns="0" rtlCol="0" anchor="t">
            <a:spAutoFit/>
          </a:bodyPr>
          <a:lstStyle/>
          <a:p>
            <a:pPr>
              <a:lnSpc>
                <a:spcPts val="13471"/>
              </a:lnSpc>
            </a:pPr>
            <a:r>
              <a:rPr lang="en-US" sz="9622">
                <a:solidFill>
                  <a:srgbClr val="FCCD09"/>
                </a:solidFill>
                <a:latin typeface="Fredoka One"/>
              </a:rPr>
              <a:t>Introduction</a:t>
            </a:r>
          </a:p>
          <a:p>
            <a:pPr>
              <a:lnSpc>
                <a:spcPts val="13471"/>
              </a:lnSpc>
            </a:pPr>
            <a:endParaRPr lang="en-US" sz="9622">
              <a:solidFill>
                <a:srgbClr val="FCCD09"/>
              </a:solidFill>
              <a:latin typeface="Fredoka One"/>
            </a:endParaRPr>
          </a:p>
        </p:txBody>
      </p:sp>
      <p:sp>
        <p:nvSpPr>
          <p:cNvPr id="4" name="TextBox 4"/>
          <p:cNvSpPr txBox="1"/>
          <p:nvPr/>
        </p:nvSpPr>
        <p:spPr>
          <a:xfrm>
            <a:off x="9101138" y="4652327"/>
            <a:ext cx="476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4366527" y="3091909"/>
            <a:ext cx="12892773" cy="6450740"/>
          </a:xfrm>
          <a:prstGeom prst="rect">
            <a:avLst/>
          </a:prstGeom>
        </p:spPr>
        <p:txBody>
          <a:bodyPr lIns="0" tIns="0" rIns="0" bIns="0" rtlCol="0" anchor="t">
            <a:spAutoFit/>
          </a:bodyPr>
          <a:lstStyle/>
          <a:p>
            <a:pPr algn="ctr">
              <a:lnSpc>
                <a:spcPts val="4620"/>
              </a:lnSpc>
            </a:pPr>
            <a:r>
              <a:rPr lang="en-US" sz="3300" dirty="0">
                <a:solidFill>
                  <a:srgbClr val="FCCD09"/>
                </a:solidFill>
                <a:latin typeface="Canva Sans Bold"/>
              </a:rPr>
              <a:t>With Pune facing growing traffic congestion, particularly during peak hours, resulting in extended bus delays and passenger frustration due to longer travel times, there's an urgent need for a solution. These delays not only frustrate passengers but also introduce inefficiencies in the ticketing process, especially during crowded journeys. </a:t>
            </a:r>
            <a:r>
              <a:rPr lang="en-US" sz="3300" dirty="0" err="1">
                <a:solidFill>
                  <a:srgbClr val="FCCD09"/>
                </a:solidFill>
                <a:latin typeface="Canva Sans Bold"/>
              </a:rPr>
              <a:t>BusGo</a:t>
            </a:r>
            <a:r>
              <a:rPr lang="en-US" sz="3300" dirty="0">
                <a:solidFill>
                  <a:srgbClr val="FCCD09"/>
                </a:solidFill>
                <a:latin typeface="Canva Sans Bold"/>
              </a:rPr>
              <a:t>, our user-friendly web-based application, aims to address these issues by providing electronic bus tickets, real-time bus tracking, and QR code scanning for conductors. It also offers insights into bus occupancy levels, making travel more convenient and safe, particularly for newcomers to the city.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rot="-415030">
            <a:off x="-4019402" y="8931767"/>
            <a:ext cx="6484380" cy="6484380"/>
          </a:xfrm>
          <a:custGeom>
            <a:avLst/>
            <a:gdLst/>
            <a:ahLst/>
            <a:cxnLst/>
            <a:rect l="l" t="t" r="r" b="b"/>
            <a:pathLst>
              <a:path w="6484380" h="6484380">
                <a:moveTo>
                  <a:pt x="0" y="0"/>
                </a:moveTo>
                <a:lnTo>
                  <a:pt x="6484380" y="0"/>
                </a:lnTo>
                <a:lnTo>
                  <a:pt x="6484380" y="6484380"/>
                </a:lnTo>
                <a:lnTo>
                  <a:pt x="0" y="6484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204285">
            <a:off x="14809499" y="-2374059"/>
            <a:ext cx="4813100" cy="5380498"/>
          </a:xfrm>
          <a:custGeom>
            <a:avLst/>
            <a:gdLst/>
            <a:ahLst/>
            <a:cxnLst/>
            <a:rect l="l" t="t" r="r" b="b"/>
            <a:pathLst>
              <a:path w="4813100" h="5380498">
                <a:moveTo>
                  <a:pt x="0" y="0"/>
                </a:moveTo>
                <a:lnTo>
                  <a:pt x="4813100" y="0"/>
                </a:lnTo>
                <a:lnTo>
                  <a:pt x="4813100" y="5380497"/>
                </a:lnTo>
                <a:lnTo>
                  <a:pt x="0" y="5380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615355" y="7200900"/>
            <a:ext cx="6453821" cy="6172200"/>
          </a:xfrm>
          <a:custGeom>
            <a:avLst/>
            <a:gdLst/>
            <a:ahLst/>
            <a:cxnLst/>
            <a:rect l="l" t="t" r="r" b="b"/>
            <a:pathLst>
              <a:path w="6453821" h="6172200">
                <a:moveTo>
                  <a:pt x="0" y="0"/>
                </a:moveTo>
                <a:lnTo>
                  <a:pt x="6453822" y="0"/>
                </a:lnTo>
                <a:lnTo>
                  <a:pt x="6453822"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780717" y="443888"/>
            <a:ext cx="15731050" cy="1509397"/>
          </a:xfrm>
          <a:prstGeom prst="rect">
            <a:avLst/>
          </a:prstGeom>
        </p:spPr>
        <p:txBody>
          <a:bodyPr lIns="0" tIns="0" rIns="0" bIns="0" rtlCol="0" anchor="t">
            <a:spAutoFit/>
          </a:bodyPr>
          <a:lstStyle/>
          <a:p>
            <a:pPr algn="ctr">
              <a:lnSpc>
                <a:spcPts val="12351"/>
              </a:lnSpc>
            </a:pPr>
            <a:r>
              <a:rPr lang="en-US" sz="8822">
                <a:solidFill>
                  <a:srgbClr val="FCCD09"/>
                </a:solidFill>
                <a:latin typeface="Fredoka One"/>
              </a:rPr>
              <a:t>Vision of BusGo</a:t>
            </a:r>
          </a:p>
        </p:txBody>
      </p:sp>
      <p:sp>
        <p:nvSpPr>
          <p:cNvPr id="6" name="TextBox 6"/>
          <p:cNvSpPr txBox="1"/>
          <p:nvPr/>
        </p:nvSpPr>
        <p:spPr>
          <a:xfrm>
            <a:off x="1028700" y="3041256"/>
            <a:ext cx="16187349" cy="3809904"/>
          </a:xfrm>
          <a:prstGeom prst="rect">
            <a:avLst/>
          </a:prstGeom>
        </p:spPr>
        <p:txBody>
          <a:bodyPr lIns="0" tIns="0" rIns="0" bIns="0" rtlCol="0" anchor="t">
            <a:spAutoFit/>
          </a:bodyPr>
          <a:lstStyle/>
          <a:p>
            <a:pPr algn="ctr">
              <a:lnSpc>
                <a:spcPts val="4500"/>
              </a:lnSpc>
            </a:pPr>
            <a:endParaRPr/>
          </a:p>
          <a:p>
            <a:pPr algn="ctr">
              <a:lnSpc>
                <a:spcPts val="4500"/>
              </a:lnSpc>
            </a:pPr>
            <a:r>
              <a:rPr lang="en-US" sz="3214">
                <a:solidFill>
                  <a:srgbClr val="000000"/>
                </a:solidFill>
                <a:latin typeface="Canva Sans Bold"/>
              </a:rPr>
              <a:t>BusGo aims to become the go-to platform for users looking to book tickets for bus travel , offering a seamless experience, personalized recommendations, and a user-centric approach to ticket booking. The application will redefine convenience and ease in the way users access and secure their tickets.</a:t>
            </a:r>
          </a:p>
          <a:p>
            <a:pPr algn="ctr">
              <a:lnSpc>
                <a:spcPts val="8413"/>
              </a:lnSpc>
            </a:pPr>
            <a:r>
              <a:rPr lang="en-US" sz="6009">
                <a:solidFill>
                  <a:srgbClr val="000000"/>
                </a:solidFill>
                <a:latin typeface="Canva Sans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rot="-415030">
            <a:off x="-4019402" y="8931767"/>
            <a:ext cx="6484380" cy="6484380"/>
          </a:xfrm>
          <a:custGeom>
            <a:avLst/>
            <a:gdLst/>
            <a:ahLst/>
            <a:cxnLst/>
            <a:rect l="l" t="t" r="r" b="b"/>
            <a:pathLst>
              <a:path w="6484380" h="6484380">
                <a:moveTo>
                  <a:pt x="0" y="0"/>
                </a:moveTo>
                <a:lnTo>
                  <a:pt x="6484380" y="0"/>
                </a:lnTo>
                <a:lnTo>
                  <a:pt x="6484380" y="6484380"/>
                </a:lnTo>
                <a:lnTo>
                  <a:pt x="0" y="6484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204285">
            <a:off x="14809499" y="-2374059"/>
            <a:ext cx="4813100" cy="5380498"/>
          </a:xfrm>
          <a:custGeom>
            <a:avLst/>
            <a:gdLst/>
            <a:ahLst/>
            <a:cxnLst/>
            <a:rect l="l" t="t" r="r" b="b"/>
            <a:pathLst>
              <a:path w="4813100" h="5380498">
                <a:moveTo>
                  <a:pt x="0" y="0"/>
                </a:moveTo>
                <a:lnTo>
                  <a:pt x="4813100" y="0"/>
                </a:lnTo>
                <a:lnTo>
                  <a:pt x="4813100" y="5380497"/>
                </a:lnTo>
                <a:lnTo>
                  <a:pt x="0" y="5380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834179" y="7200900"/>
            <a:ext cx="6453821" cy="6172200"/>
          </a:xfrm>
          <a:custGeom>
            <a:avLst/>
            <a:gdLst/>
            <a:ahLst/>
            <a:cxnLst/>
            <a:rect l="l" t="t" r="r" b="b"/>
            <a:pathLst>
              <a:path w="6453821" h="6172200">
                <a:moveTo>
                  <a:pt x="0" y="0"/>
                </a:moveTo>
                <a:lnTo>
                  <a:pt x="6453821" y="0"/>
                </a:lnTo>
                <a:lnTo>
                  <a:pt x="6453821"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780717" y="443888"/>
            <a:ext cx="15731050" cy="1509397"/>
          </a:xfrm>
          <a:prstGeom prst="rect">
            <a:avLst/>
          </a:prstGeom>
        </p:spPr>
        <p:txBody>
          <a:bodyPr lIns="0" tIns="0" rIns="0" bIns="0" rtlCol="0" anchor="t">
            <a:spAutoFit/>
          </a:bodyPr>
          <a:lstStyle/>
          <a:p>
            <a:pPr algn="ctr">
              <a:lnSpc>
                <a:spcPts val="12351"/>
              </a:lnSpc>
            </a:pPr>
            <a:r>
              <a:rPr lang="en-US" sz="8822">
                <a:solidFill>
                  <a:srgbClr val="FCCD09"/>
                </a:solidFill>
                <a:latin typeface="Fredoka One"/>
              </a:rPr>
              <a:t>Mission of BusGo</a:t>
            </a:r>
          </a:p>
        </p:txBody>
      </p:sp>
      <p:sp>
        <p:nvSpPr>
          <p:cNvPr id="6" name="TextBox 6"/>
          <p:cNvSpPr txBox="1"/>
          <p:nvPr/>
        </p:nvSpPr>
        <p:spPr>
          <a:xfrm>
            <a:off x="780717" y="2806771"/>
            <a:ext cx="16879460" cy="4837238"/>
          </a:xfrm>
          <a:prstGeom prst="rect">
            <a:avLst/>
          </a:prstGeom>
        </p:spPr>
        <p:txBody>
          <a:bodyPr lIns="0" tIns="0" rIns="0" bIns="0" rtlCol="0" anchor="t">
            <a:spAutoFit/>
          </a:bodyPr>
          <a:lstStyle/>
          <a:p>
            <a:pPr algn="ctr">
              <a:lnSpc>
                <a:spcPts val="4692"/>
              </a:lnSpc>
            </a:pPr>
            <a:endParaRPr/>
          </a:p>
          <a:p>
            <a:pPr algn="ctr">
              <a:lnSpc>
                <a:spcPts val="4896"/>
              </a:lnSpc>
            </a:pPr>
            <a:r>
              <a:rPr lang="en-US" sz="3497">
                <a:solidFill>
                  <a:srgbClr val="000000"/>
                </a:solidFill>
                <a:latin typeface="Canva Sans Bold"/>
              </a:rPr>
              <a:t>Our objective is to build an advanced web-based application that enhances traveler experiences by simplifying reservations, offering comprehensive bus and route details, ensuring accessibility and reliability, promoting sustainability, valuing user feedback, prioritizing security, and embracing innovation. Our platform aims to make bus travel hassle-free, providing a seamless and efficient booking process while prioritizing the needs and preferences of our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14533204" y="8296133"/>
            <a:ext cx="3754796" cy="1924333"/>
          </a:xfrm>
          <a:custGeom>
            <a:avLst/>
            <a:gdLst/>
            <a:ahLst/>
            <a:cxnLst/>
            <a:rect l="l" t="t" r="r" b="b"/>
            <a:pathLst>
              <a:path w="3754796" h="1924333">
                <a:moveTo>
                  <a:pt x="0" y="0"/>
                </a:moveTo>
                <a:lnTo>
                  <a:pt x="3754796" y="0"/>
                </a:lnTo>
                <a:lnTo>
                  <a:pt x="3754796" y="1924334"/>
                </a:lnTo>
                <a:lnTo>
                  <a:pt x="0" y="19243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95655" y="389299"/>
            <a:ext cx="15496690" cy="1145385"/>
          </a:xfrm>
          <a:prstGeom prst="rect">
            <a:avLst/>
          </a:prstGeom>
        </p:spPr>
        <p:txBody>
          <a:bodyPr lIns="0" tIns="0" rIns="0" bIns="0" rtlCol="0" anchor="t">
            <a:spAutoFit/>
          </a:bodyPr>
          <a:lstStyle/>
          <a:p>
            <a:pPr>
              <a:lnSpc>
                <a:spcPts val="9314"/>
              </a:lnSpc>
            </a:pPr>
            <a:r>
              <a:rPr lang="en-US" sz="6653" u="sng">
                <a:solidFill>
                  <a:srgbClr val="FCCD09"/>
                </a:solidFill>
                <a:latin typeface="Fredoka One"/>
              </a:rPr>
              <a:t>Product overview and its objectives</a:t>
            </a:r>
          </a:p>
        </p:txBody>
      </p:sp>
      <p:sp>
        <p:nvSpPr>
          <p:cNvPr id="4" name="TextBox 4"/>
          <p:cNvSpPr txBox="1"/>
          <p:nvPr/>
        </p:nvSpPr>
        <p:spPr>
          <a:xfrm>
            <a:off x="850969" y="1683954"/>
            <a:ext cx="16408331" cy="7407935"/>
          </a:xfrm>
          <a:prstGeom prst="rect">
            <a:avLst/>
          </a:prstGeom>
        </p:spPr>
        <p:txBody>
          <a:bodyPr lIns="0" tIns="0" rIns="0" bIns="0" rtlCol="0" anchor="t">
            <a:spAutoFit/>
          </a:bodyPr>
          <a:lstStyle/>
          <a:p>
            <a:pPr marL="829451" lvl="1" indent="-414726">
              <a:lnSpc>
                <a:spcPts val="5378"/>
              </a:lnSpc>
              <a:buFont typeface="Arial"/>
              <a:buChar char="•"/>
            </a:pPr>
            <a:r>
              <a:rPr lang="en-US" sz="3841">
                <a:solidFill>
                  <a:srgbClr val="545454"/>
                </a:solidFill>
                <a:latin typeface="Canva Sans Bold"/>
              </a:rPr>
              <a:t>BusGo is a user-friendly web-based application that simplifies bus ticketing and route information. </a:t>
            </a:r>
          </a:p>
          <a:p>
            <a:pPr marL="829451" lvl="1" indent="-414726">
              <a:lnSpc>
                <a:spcPts val="5378"/>
              </a:lnSpc>
              <a:buFont typeface="Arial"/>
              <a:buChar char="•"/>
            </a:pPr>
            <a:r>
              <a:rPr lang="en-US" sz="3841">
                <a:solidFill>
                  <a:srgbClr val="545454"/>
                </a:solidFill>
                <a:latin typeface="Canva Sans Bold"/>
              </a:rPr>
              <a:t>It allows passengers to create electronic bus tickets for their chosen routes</a:t>
            </a:r>
          </a:p>
          <a:p>
            <a:pPr marL="829451" lvl="1" indent="-414726">
              <a:lnSpc>
                <a:spcPts val="5378"/>
              </a:lnSpc>
              <a:buFont typeface="Arial"/>
              <a:buChar char="•"/>
            </a:pPr>
            <a:r>
              <a:rPr lang="en-US" sz="3841">
                <a:solidFill>
                  <a:srgbClr val="545454"/>
                </a:solidFill>
                <a:latin typeface="Canva Sans Bold"/>
              </a:rPr>
              <a:t>The app provides real-time bus location tracking, enabling passengers to plan their journeys better. </a:t>
            </a:r>
          </a:p>
          <a:p>
            <a:pPr marL="829451" lvl="1" indent="-414726">
              <a:lnSpc>
                <a:spcPts val="5378"/>
              </a:lnSpc>
              <a:buFont typeface="Arial"/>
              <a:buChar char="•"/>
            </a:pPr>
            <a:r>
              <a:rPr lang="en-US" sz="3841">
                <a:solidFill>
                  <a:srgbClr val="545454"/>
                </a:solidFill>
                <a:latin typeface="Canva Sans Bold"/>
              </a:rPr>
              <a:t>Conductors benefit from the app as well, as they only need to scan QR codes for ticket validation. </a:t>
            </a:r>
          </a:p>
          <a:p>
            <a:pPr marL="829451" lvl="1" indent="-414726">
              <a:lnSpc>
                <a:spcPts val="5378"/>
              </a:lnSpc>
              <a:buFont typeface="Arial"/>
              <a:buChar char="•"/>
            </a:pPr>
            <a:r>
              <a:rPr lang="en-US" sz="3841">
                <a:solidFill>
                  <a:srgbClr val="545454"/>
                </a:solidFill>
                <a:latin typeface="Canva Sans Bold"/>
              </a:rPr>
              <a:t>BusGo also offers information on bus occupancy, making it a valuable tool for newcomers to a city, enhancing convenience in travel.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082547" y="8178169"/>
            <a:ext cx="5205453" cy="2160263"/>
          </a:xfrm>
          <a:prstGeom prst="rect">
            <a:avLst/>
          </a:prstGeom>
        </p:spPr>
      </p:pic>
      <p:sp>
        <p:nvSpPr>
          <p:cNvPr id="3" name="TextBox 3"/>
          <p:cNvSpPr txBox="1"/>
          <p:nvPr/>
        </p:nvSpPr>
        <p:spPr>
          <a:xfrm>
            <a:off x="1028700" y="282945"/>
            <a:ext cx="17259300" cy="2326551"/>
          </a:xfrm>
          <a:prstGeom prst="rect">
            <a:avLst/>
          </a:prstGeom>
        </p:spPr>
        <p:txBody>
          <a:bodyPr lIns="0" tIns="0" rIns="0" bIns="0" rtlCol="0" anchor="t">
            <a:spAutoFit/>
          </a:bodyPr>
          <a:lstStyle/>
          <a:p>
            <a:pPr algn="ctr">
              <a:lnSpc>
                <a:spcPts val="9314"/>
              </a:lnSpc>
            </a:pPr>
            <a:r>
              <a:rPr lang="en-US" sz="6653">
                <a:solidFill>
                  <a:srgbClr val="FCCD09"/>
                </a:solidFill>
                <a:latin typeface="Fredoka One"/>
              </a:rPr>
              <a:t>How BusGo is different from other E-Busticket platforms </a:t>
            </a:r>
          </a:p>
        </p:txBody>
      </p:sp>
      <p:sp>
        <p:nvSpPr>
          <p:cNvPr id="4" name="TextBox 4"/>
          <p:cNvSpPr txBox="1"/>
          <p:nvPr/>
        </p:nvSpPr>
        <p:spPr>
          <a:xfrm>
            <a:off x="0" y="3241249"/>
            <a:ext cx="18288000" cy="4471139"/>
          </a:xfrm>
          <a:prstGeom prst="rect">
            <a:avLst/>
          </a:prstGeom>
        </p:spPr>
        <p:txBody>
          <a:bodyPr lIns="0" tIns="0" rIns="0" bIns="0" rtlCol="0" anchor="t">
            <a:spAutoFit/>
          </a:bodyPr>
          <a:lstStyle/>
          <a:p>
            <a:pPr algn="ctr">
              <a:lnSpc>
                <a:spcPts val="4480"/>
              </a:lnSpc>
            </a:pPr>
            <a:r>
              <a:rPr lang="en-US" sz="3200">
                <a:solidFill>
                  <a:srgbClr val="000000"/>
                </a:solidFill>
                <a:latin typeface="Canva Sans Bold"/>
              </a:rPr>
              <a:t>BusGo differentiates itself by focusing enhancing passenger convenience and reducing frustrations during travel. Conductors benefit from streamlined ticketing through passenger-generated QR codes, improving efficiency.  With a user-friendly interface, BusGo caters to all age groups, aiding newcomers in navigating the bus system effectively. </a:t>
            </a:r>
          </a:p>
          <a:p>
            <a:pPr algn="ctr">
              <a:lnSpc>
                <a:spcPts val="4480"/>
              </a:lnSpc>
            </a:pPr>
            <a:endParaRPr lang="en-US" sz="3200">
              <a:solidFill>
                <a:srgbClr val="000000"/>
              </a:solidFill>
              <a:latin typeface="Canva Sans Bold"/>
            </a:endParaRPr>
          </a:p>
          <a:p>
            <a:pPr algn="ctr">
              <a:lnSpc>
                <a:spcPts val="4480"/>
              </a:lnSpc>
            </a:pPr>
            <a:r>
              <a:rPr lang="en-US" sz="3200">
                <a:solidFill>
                  <a:srgbClr val="000000"/>
                </a:solidFill>
                <a:latin typeface="Canva Sans Bold"/>
              </a:rPr>
              <a:t>By eliminating physical tickets, providing real-time tracking, and enhancing conductor operations, BusGo prioritizes time and effort savings for both passengers and staff, making it a valuable choice in bus ticketing, particularly in congested urban areas like Pune.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4825" y="2270731"/>
            <a:ext cx="12698350" cy="6693127"/>
          </a:xfrm>
          <a:custGeom>
            <a:avLst/>
            <a:gdLst/>
            <a:ahLst/>
            <a:cxnLst/>
            <a:rect l="l" t="t" r="r" b="b"/>
            <a:pathLst>
              <a:path w="12698350" h="6693127">
                <a:moveTo>
                  <a:pt x="0" y="0"/>
                </a:moveTo>
                <a:lnTo>
                  <a:pt x="12698350" y="0"/>
                </a:lnTo>
                <a:lnTo>
                  <a:pt x="12698350" y="6693127"/>
                </a:lnTo>
                <a:lnTo>
                  <a:pt x="0" y="6693127"/>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Welcome page Of BusGo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3731254" y="2298440"/>
            <a:ext cx="11761921" cy="6182327"/>
          </a:xfrm>
          <a:custGeom>
            <a:avLst/>
            <a:gdLst/>
            <a:ahLst/>
            <a:cxnLst/>
            <a:rect l="l" t="t" r="r" b="b"/>
            <a:pathLst>
              <a:path w="11761921" h="6182327">
                <a:moveTo>
                  <a:pt x="0" y="0"/>
                </a:moveTo>
                <a:lnTo>
                  <a:pt x="11761921" y="0"/>
                </a:lnTo>
                <a:lnTo>
                  <a:pt x="11761921" y="6182328"/>
                </a:lnTo>
                <a:lnTo>
                  <a:pt x="0" y="6182328"/>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Login Page Of BusGo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sp>
        <p:nvSpPr>
          <p:cNvPr id="2" name="Freeform 2"/>
          <p:cNvSpPr/>
          <p:nvPr/>
        </p:nvSpPr>
        <p:spPr>
          <a:xfrm>
            <a:off x="2794825" y="2152997"/>
            <a:ext cx="12698350" cy="6702423"/>
          </a:xfrm>
          <a:custGeom>
            <a:avLst/>
            <a:gdLst/>
            <a:ahLst/>
            <a:cxnLst/>
            <a:rect l="l" t="t" r="r" b="b"/>
            <a:pathLst>
              <a:path w="12698350" h="6702423">
                <a:moveTo>
                  <a:pt x="0" y="0"/>
                </a:moveTo>
                <a:lnTo>
                  <a:pt x="12698350" y="0"/>
                </a:lnTo>
                <a:lnTo>
                  <a:pt x="12698350" y="6702423"/>
                </a:lnTo>
                <a:lnTo>
                  <a:pt x="0" y="6702423"/>
                </a:lnTo>
                <a:lnTo>
                  <a:pt x="0" y="0"/>
                </a:lnTo>
                <a:close/>
              </a:path>
            </a:pathLst>
          </a:custGeom>
          <a:blipFill>
            <a:blip r:embed="rId2"/>
            <a:stretch>
              <a:fillRect/>
            </a:stretch>
          </a:blipFill>
          <a:ln w="38100" cap="sq">
            <a:solidFill>
              <a:srgbClr val="000000"/>
            </a:solidFill>
            <a:miter/>
          </a:ln>
        </p:spPr>
        <p:txBody>
          <a:bodyPr/>
          <a:lstStyle/>
          <a:p>
            <a:endParaRPr lang="en-US"/>
          </a:p>
        </p:txBody>
      </p:sp>
      <p:sp>
        <p:nvSpPr>
          <p:cNvPr id="3" name="TextBox 3"/>
          <p:cNvSpPr txBox="1"/>
          <p:nvPr/>
        </p:nvSpPr>
        <p:spPr>
          <a:xfrm>
            <a:off x="1028700" y="724558"/>
            <a:ext cx="16230600" cy="1145385"/>
          </a:xfrm>
          <a:prstGeom prst="rect">
            <a:avLst/>
          </a:prstGeom>
        </p:spPr>
        <p:txBody>
          <a:bodyPr lIns="0" tIns="0" rIns="0" bIns="0" rtlCol="0" anchor="t">
            <a:spAutoFit/>
          </a:bodyPr>
          <a:lstStyle/>
          <a:p>
            <a:pPr algn="ctr">
              <a:lnSpc>
                <a:spcPts val="9314"/>
              </a:lnSpc>
            </a:pPr>
            <a:r>
              <a:rPr lang="en-US" sz="6653" u="sng">
                <a:solidFill>
                  <a:srgbClr val="FCCD09"/>
                </a:solidFill>
                <a:latin typeface="Fredoka One"/>
              </a:rPr>
              <a:t>Booking ticket page Of BusGo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AB029451FE224E9604C53BC65F4ECA" ma:contentTypeVersion="10" ma:contentTypeDescription="Create a new document." ma:contentTypeScope="" ma:versionID="e9ca481c3265dfa3c468972804d88c15">
  <xsd:schema xmlns:xsd="http://www.w3.org/2001/XMLSchema" xmlns:xs="http://www.w3.org/2001/XMLSchema" xmlns:p="http://schemas.microsoft.com/office/2006/metadata/properties" xmlns:ns2="a74a8480-51be-4c05-86f2-022e02758e1e" targetNamespace="http://schemas.microsoft.com/office/2006/metadata/properties" ma:root="true" ma:fieldsID="4c37645c24263cc6e26b33e5055f2f8b" ns2:_="">
    <xsd:import namespace="a74a8480-51be-4c05-86f2-022e02758e1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a8480-51be-4c05-86f2-022e02758e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421093-A0A8-4085-88F1-37ACD6A7D7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4a8480-51be-4c05-86f2-022e02758e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CC4200-9292-4EBC-B567-62A1A046C6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TotalTime>
  <Words>696</Words>
  <Application>Microsoft Office PowerPoint</Application>
  <PresentationFormat>Custom</PresentationFormat>
  <Paragraphs>50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Canva Sans Bold</vt:lpstr>
      <vt:lpstr>Arial</vt:lpstr>
      <vt:lpstr>Fredoka One</vt:lpstr>
      <vt:lpstr>Calibri</vt:lpstr>
      <vt:lpstr>KG Primary Penmanship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Swapnil Kothari</cp:lastModifiedBy>
  <cp:revision>6</cp:revision>
  <dcterms:created xsi:type="dcterms:W3CDTF">2006-08-16T00:00:00Z</dcterms:created>
  <dcterms:modified xsi:type="dcterms:W3CDTF">2024-08-21T06:12:17Z</dcterms:modified>
  <dc:identifier>DAFtwCXK5O4</dc:identifier>
</cp:coreProperties>
</file>